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9" r:id="rId4"/>
    <p:sldId id="258" r:id="rId5"/>
    <p:sldId id="260" r:id="rId6"/>
    <p:sldId id="264" r:id="rId7"/>
    <p:sldId id="267" r:id="rId8"/>
    <p:sldId id="261" r:id="rId9"/>
    <p:sldId id="262" r:id="rId10"/>
    <p:sldId id="265" r:id="rId11"/>
    <p:sldId id="263"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46" d="100"/>
          <a:sy n="46" d="100"/>
        </p:scale>
        <p:origin x="6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1/7/2021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480828-6983-48AD-9E27-CBD3696F837E}" type="datetimeFigureOut">
              <a:rPr lang="en-US" dirty="0"/>
              <a:t>1/7/2021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5EFB91-0324-450E-B17F-36DC0ECCE413}" type="datetimeFigureOut">
              <a:rPr lang="en-US" dirty="0"/>
              <a:t>1/7/2021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1/7/2021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Comparing Toronto and New York</a:t>
            </a:r>
            <a:endParaRPr lang="en-US" sz="4400" dirty="0"/>
          </a:p>
        </p:txBody>
      </p:sp>
      <p:sp>
        <p:nvSpPr>
          <p:cNvPr id="3" name="Subtitle 2"/>
          <p:cNvSpPr>
            <a:spLocks noGrp="1"/>
          </p:cNvSpPr>
          <p:nvPr>
            <p:ph type="subTitle" idx="1"/>
          </p:nvPr>
        </p:nvSpPr>
        <p:spPr/>
        <p:txBody>
          <a:bodyPr/>
          <a:lstStyle/>
          <a:p>
            <a:r>
              <a:rPr lang="en-US" dirty="0" smtClean="0"/>
              <a:t>Capstone Project – The Battle of Neighborhoods</a:t>
            </a:r>
            <a:endParaRPr lang="en-US" dirty="0"/>
          </a:p>
        </p:txBody>
      </p:sp>
    </p:spTree>
    <p:extLst>
      <p:ext uri="{BB962C8B-B14F-4D97-AF65-F5344CB8AC3E}">
        <p14:creationId xmlns:p14="http://schemas.microsoft.com/office/powerpoint/2010/main" val="2796760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987" y="-793008"/>
            <a:ext cx="8054850" cy="7651008"/>
          </a:xfrm>
          <a:prstGeom prst="rect">
            <a:avLst/>
          </a:prstGeom>
        </p:spPr>
      </p:pic>
    </p:spTree>
    <p:extLst>
      <p:ext uri="{BB962C8B-B14F-4D97-AF65-F5344CB8AC3E}">
        <p14:creationId xmlns:p14="http://schemas.microsoft.com/office/powerpoint/2010/main" val="1479812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599" y="0"/>
            <a:ext cx="2713429" cy="685894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30762" cy="6858000"/>
          </a:xfrm>
          <a:prstGeom prst="rect">
            <a:avLst/>
          </a:prstGeom>
        </p:spPr>
      </p:pic>
      <p:sp>
        <p:nvSpPr>
          <p:cNvPr id="6" name="TextBox 5"/>
          <p:cNvSpPr txBox="1"/>
          <p:nvPr/>
        </p:nvSpPr>
        <p:spPr>
          <a:xfrm>
            <a:off x="10086109" y="387928"/>
            <a:ext cx="1801092" cy="923330"/>
          </a:xfrm>
          <a:prstGeom prst="rect">
            <a:avLst/>
          </a:prstGeom>
          <a:noFill/>
        </p:spPr>
        <p:txBody>
          <a:bodyPr wrap="square" rtlCol="0">
            <a:spAutoFit/>
          </a:bodyPr>
          <a:lstStyle/>
          <a:p>
            <a:r>
              <a:rPr lang="en-US" dirty="0"/>
              <a:t>Clustering </a:t>
            </a:r>
            <a:r>
              <a:rPr lang="en-US" dirty="0" smtClean="0"/>
              <a:t>Manhattan Neighborhoods</a:t>
            </a:r>
            <a:endParaRPr lang="en-US" dirty="0"/>
          </a:p>
        </p:txBody>
      </p:sp>
    </p:spTree>
    <p:extLst>
      <p:ext uri="{BB962C8B-B14F-4D97-AF65-F5344CB8AC3E}">
        <p14:creationId xmlns:p14="http://schemas.microsoft.com/office/powerpoint/2010/main" val="3259025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Conclusion</a:t>
            </a:r>
            <a:endParaRPr lang="en-US" b="0" dirty="0"/>
          </a:p>
        </p:txBody>
      </p:sp>
      <p:sp>
        <p:nvSpPr>
          <p:cNvPr id="3" name="Content Placeholder 2"/>
          <p:cNvSpPr>
            <a:spLocks noGrp="1"/>
          </p:cNvSpPr>
          <p:nvPr>
            <p:ph idx="1"/>
          </p:nvPr>
        </p:nvSpPr>
        <p:spPr/>
        <p:txBody>
          <a:bodyPr/>
          <a:lstStyle/>
          <a:p>
            <a:r>
              <a:rPr lang="en-US" dirty="0"/>
              <a:t>After clustering the data of the respective neighborhoods, both cities (Boroughs) have venues which can be explored and attract the Tourists. The neighborhoods are much similar in features like Theaters, opera houses, food places, clubs, museums, parks etc. As far as concern to dissimilarity, it differs in terms of some unique places like historical places and monuments</a:t>
            </a:r>
            <a:r>
              <a:rPr lang="en-US" dirty="0" smtClean="0"/>
              <a:t>.</a:t>
            </a:r>
          </a:p>
          <a:p>
            <a:endParaRPr lang="en-US" dirty="0"/>
          </a:p>
          <a:p>
            <a:r>
              <a:rPr lang="en-US" dirty="0"/>
              <a:t> The downtown Toronto and Manhattan neighborhoods have more like similar venues. As we know that every place is unique in its own way, so that’s argument is present in both neighborhoods. The dissimilarity exists in terms of some different venues and facilities but not on a larger extent.</a:t>
            </a:r>
            <a:endParaRPr lang="en-US" dirty="0"/>
          </a:p>
        </p:txBody>
      </p:sp>
    </p:spTree>
    <p:extLst>
      <p:ext uri="{BB962C8B-B14F-4D97-AF65-F5344CB8AC3E}">
        <p14:creationId xmlns:p14="http://schemas.microsoft.com/office/powerpoint/2010/main" val="962166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Problem &amp; Background</a:t>
            </a:r>
            <a:endParaRPr lang="en-US" dirty="0"/>
          </a:p>
        </p:txBody>
      </p:sp>
      <p:sp>
        <p:nvSpPr>
          <p:cNvPr id="3" name="Content Placeholder 2"/>
          <p:cNvSpPr>
            <a:spLocks noGrp="1"/>
          </p:cNvSpPr>
          <p:nvPr>
            <p:ph idx="1"/>
          </p:nvPr>
        </p:nvSpPr>
        <p:spPr/>
        <p:txBody>
          <a:bodyPr/>
          <a:lstStyle/>
          <a:p>
            <a:r>
              <a:rPr lang="en-US" dirty="0"/>
              <a:t> This final project explores the similarity or dissimilarity in aspects from a tourist point of view regarding food, accommodation, beautiful places, and many more. </a:t>
            </a:r>
            <a:endParaRPr lang="en-US" dirty="0" smtClean="0"/>
          </a:p>
          <a:p>
            <a:endParaRPr lang="en-US" dirty="0"/>
          </a:p>
          <a:p>
            <a:r>
              <a:rPr lang="en-US" dirty="0" smtClean="0"/>
              <a:t>We </a:t>
            </a:r>
            <a:r>
              <a:rPr lang="en-US" dirty="0"/>
              <a:t>will explore, segment, and cluster the neighborhoods in New York City and Toronto, as they are famous places in the world. They are diverse in many ways. Both are multicultural as well as the financial hubs of their respective countries.</a:t>
            </a:r>
            <a:endParaRPr lang="en-US" dirty="0"/>
          </a:p>
        </p:txBody>
      </p:sp>
    </p:spTree>
    <p:extLst>
      <p:ext uri="{BB962C8B-B14F-4D97-AF65-F5344CB8AC3E}">
        <p14:creationId xmlns:p14="http://schemas.microsoft.com/office/powerpoint/2010/main" val="497801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Data Description</a:t>
            </a:r>
            <a:endParaRPr lang="en-US" dirty="0"/>
          </a:p>
        </p:txBody>
      </p:sp>
      <p:sp>
        <p:nvSpPr>
          <p:cNvPr id="3" name="Content Placeholder 2"/>
          <p:cNvSpPr>
            <a:spLocks noGrp="1"/>
          </p:cNvSpPr>
          <p:nvPr>
            <p:ph idx="1"/>
          </p:nvPr>
        </p:nvSpPr>
        <p:spPr/>
        <p:txBody>
          <a:bodyPr/>
          <a:lstStyle/>
          <a:p>
            <a:r>
              <a:rPr lang="en-US" dirty="0"/>
              <a:t>We have selected two cities to explore their neighborhoods. </a:t>
            </a:r>
            <a:endParaRPr lang="en-US" dirty="0" smtClean="0"/>
          </a:p>
          <a:p>
            <a:r>
              <a:rPr lang="en-US" dirty="0" smtClean="0"/>
              <a:t>For </a:t>
            </a:r>
            <a:r>
              <a:rPr lang="en-US" dirty="0"/>
              <a:t>Downtown Toronto we extracted table of Toronto’s Borough from Wikipedia page and cleaned it according to our requirements. Which include eliminating ‘Not assignment’ values, combine neighborhoods that have some geographical coordinates at each borough and sorted against the concerned borough. </a:t>
            </a:r>
            <a:endParaRPr lang="en-US" dirty="0" smtClean="0"/>
          </a:p>
          <a:p>
            <a:r>
              <a:rPr lang="en-US" dirty="0" smtClean="0"/>
              <a:t>For </a:t>
            </a:r>
            <a:r>
              <a:rPr lang="en-US" dirty="0"/>
              <a:t>data verification and further exploration, we use Foursquare API to get the coordinates of Downtown Toronto and explore its neighborhoods. </a:t>
            </a:r>
            <a:endParaRPr lang="en-US" dirty="0" smtClean="0"/>
          </a:p>
          <a:p>
            <a:r>
              <a:rPr lang="en-US" dirty="0" smtClean="0"/>
              <a:t>For </a:t>
            </a:r>
            <a:r>
              <a:rPr lang="en-US" dirty="0"/>
              <a:t>Manhattan, we used a saved data file which is already explored through foursquare API in which we have extracted all the boroughs of New York and then sorted against the concerned borough. </a:t>
            </a:r>
            <a:endParaRPr lang="en-US" dirty="0" smtClean="0"/>
          </a:p>
          <a:p>
            <a:r>
              <a:rPr lang="en-US" dirty="0" smtClean="0"/>
              <a:t>Then </a:t>
            </a:r>
            <a:r>
              <a:rPr lang="en-US" dirty="0"/>
              <a:t>we explored both neighborhoods as venues and venue categories</a:t>
            </a:r>
          </a:p>
        </p:txBody>
      </p:sp>
    </p:spTree>
    <p:extLst>
      <p:ext uri="{BB962C8B-B14F-4D97-AF65-F5344CB8AC3E}">
        <p14:creationId xmlns:p14="http://schemas.microsoft.com/office/powerpoint/2010/main" val="2669192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Methodology</a:t>
            </a:r>
            <a:endParaRPr lang="en-US" b="0" dirty="0"/>
          </a:p>
        </p:txBody>
      </p:sp>
      <p:sp>
        <p:nvSpPr>
          <p:cNvPr id="3" name="Content Placeholder 2"/>
          <p:cNvSpPr>
            <a:spLocks noGrp="1"/>
          </p:cNvSpPr>
          <p:nvPr>
            <p:ph idx="1"/>
          </p:nvPr>
        </p:nvSpPr>
        <p:spPr/>
        <p:txBody>
          <a:bodyPr>
            <a:normAutofit/>
          </a:bodyPr>
          <a:lstStyle/>
          <a:p>
            <a:r>
              <a:rPr lang="en-US" dirty="0"/>
              <a:t>For this problem, we’ll clean the data, and then read it into a pandas </a:t>
            </a:r>
            <a:r>
              <a:rPr lang="en-US" dirty="0" err="1"/>
              <a:t>dataframe</a:t>
            </a:r>
            <a:r>
              <a:rPr lang="en-US" dirty="0"/>
              <a:t> so that it is in a structured format. </a:t>
            </a:r>
            <a:endParaRPr lang="en-US" dirty="0" smtClean="0"/>
          </a:p>
          <a:p>
            <a:r>
              <a:rPr lang="en-US" dirty="0" smtClean="0"/>
              <a:t>Once </a:t>
            </a:r>
            <a:r>
              <a:rPr lang="en-US" dirty="0"/>
              <a:t>the data is in a structured format, will get the services of Foursquare API to explore the data of two cities, in terms of their neighborhoods. </a:t>
            </a:r>
            <a:endParaRPr lang="en-US" dirty="0" smtClean="0"/>
          </a:p>
          <a:p>
            <a:r>
              <a:rPr lang="en-US" dirty="0" smtClean="0"/>
              <a:t>The </a:t>
            </a:r>
            <a:r>
              <a:rPr lang="en-US" dirty="0"/>
              <a:t>data also include the information about the places around each </a:t>
            </a:r>
            <a:r>
              <a:rPr lang="en-US" dirty="0" smtClean="0"/>
              <a:t>neighborhood. </a:t>
            </a:r>
          </a:p>
          <a:p>
            <a:r>
              <a:rPr lang="en-US" dirty="0" smtClean="0"/>
              <a:t>We’ll </a:t>
            </a:r>
            <a:r>
              <a:rPr lang="en-US" dirty="0"/>
              <a:t>select </a:t>
            </a:r>
            <a:r>
              <a:rPr lang="en-US" dirty="0" smtClean="0"/>
              <a:t>Manhattan </a:t>
            </a:r>
            <a:r>
              <a:rPr lang="en-US" dirty="0"/>
              <a:t>from New York and Downtown Toronto from Toronto. </a:t>
            </a:r>
            <a:endParaRPr lang="en-US" dirty="0" smtClean="0"/>
          </a:p>
          <a:p>
            <a:r>
              <a:rPr lang="en-US" dirty="0" smtClean="0"/>
              <a:t>Will </a:t>
            </a:r>
            <a:r>
              <a:rPr lang="en-US" dirty="0"/>
              <a:t>use k-means clustering algorithm to segment the neighborhoods with similar objects on the basis of each neighborhood data. These objects will be given priority on the basis of foot traffic (activity) in their respective neighborhoods. </a:t>
            </a:r>
            <a:endParaRPr lang="en-US" dirty="0" smtClean="0"/>
          </a:p>
          <a:p>
            <a:r>
              <a:rPr lang="en-US" dirty="0" smtClean="0"/>
              <a:t>Finally</a:t>
            </a:r>
            <a:r>
              <a:rPr lang="en-US" dirty="0"/>
              <a:t>, we’ll use the Folium library to visualize the neighborhoods in cities and their emerging clusters. This will help to locate the tourist’s areas and </a:t>
            </a:r>
            <a:r>
              <a:rPr lang="en-US" dirty="0" smtClean="0"/>
              <a:t>hubs..</a:t>
            </a:r>
            <a:endParaRPr lang="en-US" dirty="0"/>
          </a:p>
        </p:txBody>
      </p:sp>
    </p:spTree>
    <p:extLst>
      <p:ext uri="{BB962C8B-B14F-4D97-AF65-F5344CB8AC3E}">
        <p14:creationId xmlns:p14="http://schemas.microsoft.com/office/powerpoint/2010/main" val="3474308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08641"/>
          </a:xfrm>
        </p:spPr>
        <p:txBody>
          <a:bodyPr>
            <a:normAutofit/>
          </a:bodyPr>
          <a:lstStyle/>
          <a:p>
            <a:r>
              <a:rPr lang="en-US" b="0" dirty="0" smtClean="0"/>
              <a:t>Downtown Toronto</a:t>
            </a:r>
            <a:endParaRPr lang="en-US" b="0" dirty="0"/>
          </a:p>
        </p:txBody>
      </p:sp>
      <p:sp>
        <p:nvSpPr>
          <p:cNvPr id="3" name="Content Placeholder 2"/>
          <p:cNvSpPr>
            <a:spLocks noGrp="1"/>
          </p:cNvSpPr>
          <p:nvPr>
            <p:ph idx="1"/>
          </p:nvPr>
        </p:nvSpPr>
        <p:spPr>
          <a:xfrm>
            <a:off x="1069848" y="1593273"/>
            <a:ext cx="10058400" cy="413974"/>
          </a:xfrm>
        </p:spPr>
        <p:txBody>
          <a:bodyPr/>
          <a:lstStyle/>
          <a:p>
            <a:r>
              <a:rPr lang="en-US" dirty="0"/>
              <a:t>'https://en.wikipedia.org/wiki/</a:t>
            </a:r>
            <a:r>
              <a:rPr lang="en-US" dirty="0" err="1"/>
              <a:t>List_of_postal_codes_of_Canada:_</a:t>
            </a:r>
            <a:r>
              <a:rPr lang="en-US" dirty="0" err="1" smtClean="0"/>
              <a:t>M</a:t>
            </a:r>
            <a:r>
              <a:rPr lang="en-US" dirty="0" smtClean="0"/>
              <a: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2007247"/>
            <a:ext cx="7363853" cy="6049219"/>
          </a:xfrm>
          <a:prstGeom prst="rect">
            <a:avLst/>
          </a:prstGeom>
        </p:spPr>
      </p:pic>
    </p:spTree>
    <p:extLst>
      <p:ext uri="{BB962C8B-B14F-4D97-AF65-F5344CB8AC3E}">
        <p14:creationId xmlns:p14="http://schemas.microsoft.com/office/powerpoint/2010/main" val="1568464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 y="-8591"/>
            <a:ext cx="11382340" cy="6866592"/>
          </a:xfrm>
          <a:prstGeom prst="rect">
            <a:avLst/>
          </a:prstGeom>
        </p:spPr>
      </p:pic>
    </p:spTree>
    <p:extLst>
      <p:ext uri="{BB962C8B-B14F-4D97-AF65-F5344CB8AC3E}">
        <p14:creationId xmlns:p14="http://schemas.microsoft.com/office/powerpoint/2010/main" val="4149660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0" dirty="0" smtClean="0"/>
              <a:t>Analysis</a:t>
            </a:r>
            <a:endParaRPr lang="en-US" b="0" dirty="0"/>
          </a:p>
        </p:txBody>
      </p:sp>
      <p:sp>
        <p:nvSpPr>
          <p:cNvPr id="3" name="Content Placeholder 2"/>
          <p:cNvSpPr>
            <a:spLocks noGrp="1"/>
          </p:cNvSpPr>
          <p:nvPr>
            <p:ph idx="1"/>
          </p:nvPr>
        </p:nvSpPr>
        <p:spPr/>
        <p:txBody>
          <a:bodyPr/>
          <a:lstStyle/>
          <a:p>
            <a:pPr fontAlgn="base"/>
            <a:r>
              <a:rPr lang="en-US" dirty="0"/>
              <a:t>We analyze both boroughs neighborhoods through one hot encoding (giving ‘1’ if a venue category is there, and ‘0’ in case of venue category is not there). On the basis of one hot encoding, we calculate mean of the frequency of occurrence of each category and picked top ten venues on that basis for each neighborhood. It means the top venues are showing the foot traffic or the more visited places</a:t>
            </a:r>
            <a:r>
              <a:rPr lang="en-US" dirty="0" smtClean="0"/>
              <a:t>.</a:t>
            </a:r>
          </a:p>
          <a:p>
            <a:pPr fontAlgn="base"/>
            <a:endParaRPr lang="en-US" dirty="0"/>
          </a:p>
          <a:p>
            <a:pPr fontAlgn="base"/>
            <a:endParaRPr lang="en-US" dirty="0"/>
          </a:p>
        </p:txBody>
      </p:sp>
    </p:spTree>
    <p:extLst>
      <p:ext uri="{BB962C8B-B14F-4D97-AF65-F5344CB8AC3E}">
        <p14:creationId xmlns:p14="http://schemas.microsoft.com/office/powerpoint/2010/main" val="2386528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33" y="3334531"/>
            <a:ext cx="9078592" cy="328658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048" y="138546"/>
            <a:ext cx="8306959" cy="5096586"/>
          </a:xfrm>
          <a:prstGeom prst="rect">
            <a:avLst/>
          </a:prstGeom>
        </p:spPr>
      </p:pic>
      <p:sp>
        <p:nvSpPr>
          <p:cNvPr id="6" name="TextBox 5"/>
          <p:cNvSpPr txBox="1"/>
          <p:nvPr/>
        </p:nvSpPr>
        <p:spPr>
          <a:xfrm>
            <a:off x="595745" y="817419"/>
            <a:ext cx="3422073" cy="646331"/>
          </a:xfrm>
          <a:prstGeom prst="rect">
            <a:avLst/>
          </a:prstGeom>
          <a:noFill/>
        </p:spPr>
        <p:txBody>
          <a:bodyPr wrap="square" rtlCol="0">
            <a:spAutoFit/>
          </a:bodyPr>
          <a:lstStyle/>
          <a:p>
            <a:r>
              <a:rPr lang="en-US" dirty="0"/>
              <a:t>Clustering </a:t>
            </a:r>
            <a:r>
              <a:rPr lang="en-US" dirty="0" smtClean="0"/>
              <a:t>Downtown Toronto </a:t>
            </a:r>
            <a:r>
              <a:rPr lang="en-US" dirty="0"/>
              <a:t>Neighborhoods</a:t>
            </a:r>
            <a:endParaRPr lang="en-US" dirty="0"/>
          </a:p>
        </p:txBody>
      </p:sp>
    </p:spTree>
    <p:extLst>
      <p:ext uri="{BB962C8B-B14F-4D97-AF65-F5344CB8AC3E}">
        <p14:creationId xmlns:p14="http://schemas.microsoft.com/office/powerpoint/2010/main" val="3204161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582" y="455497"/>
            <a:ext cx="8234256" cy="2798895"/>
          </a:xfrm>
        </p:spPr>
        <p:txBody>
          <a:bodyPr/>
          <a:lstStyle/>
          <a:p>
            <a:r>
              <a:rPr lang="en-US" b="0" dirty="0" smtClean="0"/>
              <a:t>Manhattan New York</a:t>
            </a:r>
            <a:endParaRPr lang="en-US" b="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9" y="0"/>
            <a:ext cx="3409225" cy="6858000"/>
          </a:xfrm>
          <a:prstGeom prst="rect">
            <a:avLst/>
          </a:prstGeom>
        </p:spPr>
      </p:pic>
    </p:spTree>
    <p:extLst>
      <p:ext uri="{BB962C8B-B14F-4D97-AF65-F5344CB8AC3E}">
        <p14:creationId xmlns:p14="http://schemas.microsoft.com/office/powerpoint/2010/main" val="1582850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docProps/app.xml><?xml version="1.0" encoding="utf-8"?>
<Properties xmlns="http://schemas.openxmlformats.org/officeDocument/2006/extended-properties" xmlns:vt="http://schemas.openxmlformats.org/officeDocument/2006/docPropsVTypes">
  <Template>TM03090434[[fn=Wood Type]]</Template>
  <TotalTime>58</TotalTime>
  <Words>462</Words>
  <Application>Microsoft Office PowerPoint</Application>
  <PresentationFormat>Widescreen</PresentationFormat>
  <Paragraphs>30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Georgia</vt:lpstr>
      <vt:lpstr>Trebuchet MS</vt:lpstr>
      <vt:lpstr>Wingdings</vt:lpstr>
      <vt:lpstr>Wood Type</vt:lpstr>
      <vt:lpstr>Comparing Toronto and New York</vt:lpstr>
      <vt:lpstr>Problem &amp; Background</vt:lpstr>
      <vt:lpstr>Data Description</vt:lpstr>
      <vt:lpstr>Methodology</vt:lpstr>
      <vt:lpstr>Downtown Toronto</vt:lpstr>
      <vt:lpstr>PowerPoint Presentation</vt:lpstr>
      <vt:lpstr>Analysis</vt:lpstr>
      <vt:lpstr>PowerPoint Presentation</vt:lpstr>
      <vt:lpstr>Manhattan New York</vt:lpstr>
      <vt:lpstr>PowerPoint Presentation</vt:lpstr>
      <vt:lpstr>PowerPoint Presentation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Toronto and New York</dc:title>
  <dc:creator>user</dc:creator>
  <cp:lastModifiedBy>user</cp:lastModifiedBy>
  <cp:revision>5</cp:revision>
  <dcterms:created xsi:type="dcterms:W3CDTF">2021-01-07T19:30:29Z</dcterms:created>
  <dcterms:modified xsi:type="dcterms:W3CDTF">2021-01-07T20:28:46Z</dcterms:modified>
</cp:coreProperties>
</file>